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2950-5772-4A55-9B2E-43BEC5B37554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625A-6DE3-4814-AEA1-C9E37EA07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423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2950-5772-4A55-9B2E-43BEC5B37554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625A-6DE3-4814-AEA1-C9E37EA07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11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2950-5772-4A55-9B2E-43BEC5B37554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625A-6DE3-4814-AEA1-C9E37EA07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126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2950-5772-4A55-9B2E-43BEC5B37554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625A-6DE3-4814-AEA1-C9E37EA07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83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2950-5772-4A55-9B2E-43BEC5B37554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625A-6DE3-4814-AEA1-C9E37EA07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66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2950-5772-4A55-9B2E-43BEC5B37554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625A-6DE3-4814-AEA1-C9E37EA07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91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2950-5772-4A55-9B2E-43BEC5B37554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625A-6DE3-4814-AEA1-C9E37EA07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4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2950-5772-4A55-9B2E-43BEC5B37554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625A-6DE3-4814-AEA1-C9E37EA07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9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2950-5772-4A55-9B2E-43BEC5B37554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625A-6DE3-4814-AEA1-C9E37EA07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75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2950-5772-4A55-9B2E-43BEC5B37554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625A-6DE3-4814-AEA1-C9E37EA07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18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2950-5772-4A55-9B2E-43BEC5B37554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625A-6DE3-4814-AEA1-C9E37EA07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17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2950-5772-4A55-9B2E-43BEC5B37554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E625A-6DE3-4814-AEA1-C9E37EA07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83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681" y="86417"/>
            <a:ext cx="2917496" cy="21544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Gill Sans MT" panose="020B0502020104020203" pitchFamily="34" charset="0"/>
              </a:rPr>
              <a:t>Personal, Social &amp; Emotional Development (PSED)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Explain own knowledge and understanding and ask appropriate questions about the topic.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Speak to others confidently about own needs, wants, interests and opinions.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Talk about own abilities – linking to perseverance and achievements. </a:t>
            </a:r>
            <a:r>
              <a:rPr lang="en-GB" sz="1000" i="1" dirty="0">
                <a:latin typeface="Gill Sans MT" panose="020B0502020104020203" pitchFamily="34" charset="0"/>
              </a:rPr>
              <a:t>E.g. ‘I tried hard to…….’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Keeping myself safe: safety indoors and outdoors; listening to my feelings; people who help to keep me safe; keeping safe online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Be confident to try new activities both indoors and outdoors.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71397" y="117482"/>
            <a:ext cx="2605998" cy="32008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Gill Sans MT" panose="020B0502020104020203" pitchFamily="34" charset="0"/>
              </a:rPr>
              <a:t>Physical Development (PD)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Begin to form recognisable letters with good formation.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Handle tools, objects, construction and malleable materials safely and with increasing control.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Encourage children to draw freely.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Button clothing and fasten zips independently.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Cutting with scissors.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Negotiate space successfully when playing racing and chasing games with other children, adjusting speed or changing direction to avoid obstacles.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Travel with confidence and skill around, under, over and through balancing and climbing equipment.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Jump and land appropriately.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Move like animals from the different stories we have read </a:t>
            </a:r>
            <a:r>
              <a:rPr lang="en-GB" sz="1000" dirty="0" err="1">
                <a:latin typeface="Gill Sans MT" panose="020B0502020104020203" pitchFamily="34" charset="0"/>
              </a:rPr>
              <a:t>E.g</a:t>
            </a:r>
            <a:r>
              <a:rPr lang="en-GB" sz="1000" dirty="0">
                <a:latin typeface="Gill Sans MT" panose="020B0502020104020203" pitchFamily="34" charset="0"/>
              </a:rPr>
              <a:t> </a:t>
            </a:r>
            <a:r>
              <a:rPr lang="en-GB" sz="1000" i="1" dirty="0">
                <a:latin typeface="Gill Sans MT" panose="020B0502020104020203" pitchFamily="34" charset="0"/>
              </a:rPr>
              <a:t>‘Giraffes Can’t Dance’</a:t>
            </a:r>
            <a:endParaRPr lang="en-GB" sz="1400" i="1" dirty="0">
              <a:latin typeface="Gill Sans MT" panose="020B0502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681" y="2312702"/>
            <a:ext cx="2917496" cy="27392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Gill Sans MT" panose="020B0502020104020203" pitchFamily="34" charset="0"/>
              </a:rPr>
              <a:t>Communication &amp; Language (C&amp;L)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Talk about where they live and describe their local environment.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Discuss where people live and how we can find out about different places in the world.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Retell familiar stories such as ‘The Gruffalo’ using props and pictures. Discuss story settings.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Remember key points from a story.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Talk about the main characters in a story using descriptive language.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Ask questions to find out more and to check they understand what has been said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Listen and respond to ideas expressed by others in conversation or discussion.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Begin to understand and answer ‘why’ and ‘how’ questions.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Describe events e.g. Chinese New Year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4036" y="4204535"/>
            <a:ext cx="3359000" cy="25853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Gill Sans MT" panose="020B0502020104020203" pitchFamily="34" charset="0"/>
              </a:rPr>
              <a:t>Understanding the World (UW)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Explore a range of resources e.g. books, video clips and images to bring the wider world into the classroom.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Know that there are different countries in the world.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Learn about different places in the world. Look at maps and a globe.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Use the ‘Purple Mash’ program on the class computer to explore animal games and to learn about the world around us.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Learn SMART rules (ICT/Internet safety)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Look at similarities and differences between countries, environments and the animals that live there.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Describe and comment on things they have seen whilst outside, including plants and animals.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Seasons – Winter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Celebrate Chinese New Year.		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71396" y="3405606"/>
            <a:ext cx="2605999" cy="25853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Gill Sans MT" panose="020B0502020104020203" pitchFamily="34" charset="0"/>
              </a:rPr>
              <a:t>Expressive Art &amp; Design (EAD)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Explore how colour can be changed.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Talk about a famous artist.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Van Gogh Starry Night - Produce a piece of artwork using an artist’s style as a stimulus.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Making lanterns, Chinese writing and listen to Chinese music.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Artwork themed around African Art.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Recognise, create and describe pattern: tiger skin.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Making houses using a range of resources.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Make animal masks to use in our role play area or create character stick puppets.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Explore sounds in the forest / rainforest.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Yoga and dance sessions linked to animals and different habitats.</a:t>
            </a:r>
            <a:r>
              <a:rPr lang="en-GB" sz="1000" dirty="0"/>
              <a:t>	</a:t>
            </a:r>
            <a:endParaRPr lang="en-GB" sz="1000" dirty="0">
              <a:latin typeface="Gill Sans MT" panose="020B05020201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14200" y="676689"/>
            <a:ext cx="3298284" cy="25853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Gill Sans MT" panose="020B0502020104020203" pitchFamily="34" charset="0"/>
              </a:rPr>
              <a:t>Literacy (L)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Introduce information books about where people live, different environments and countries of the world.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Show interest and answer simple questions about the text.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Explore non-fiction books about animals and their habitats. Share fiction stories about animals.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Begin to write simple sentences about animals from a story. E.g. </a:t>
            </a:r>
            <a:r>
              <a:rPr lang="en-GB" sz="1000" i="1" dirty="0">
                <a:latin typeface="Gill Sans MT" panose="020B0502020104020203" pitchFamily="34" charset="0"/>
              </a:rPr>
              <a:t>‘Dear Zoo’, ‘I Love Animals’.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Write simple captions for pictures.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Write a list.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Identify the rhyming words in a story.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Locate and recall the title of a book.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Link all sounds to letters.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Read simple words by blending sounds.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Gill Sans MT" panose="020B0502020104020203" pitchFamily="34" charset="0"/>
              </a:rPr>
              <a:t>Check what they read makes sense and sounds right.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3019" y="5122394"/>
            <a:ext cx="2852089" cy="166199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Gill Sans MT" panose="020B0502020104020203" pitchFamily="34" charset="0"/>
              </a:rPr>
              <a:t>Mathematics (M)</a:t>
            </a:r>
          </a:p>
          <a:p>
            <a:r>
              <a:rPr lang="en-GB" sz="1000" dirty="0">
                <a:latin typeface="Gill Sans MT" panose="020B0502020104020203" pitchFamily="34" charset="0"/>
              </a:rPr>
              <a:t>- Introducing zero</a:t>
            </a:r>
          </a:p>
          <a:p>
            <a:r>
              <a:rPr lang="en-GB" sz="1000" dirty="0">
                <a:latin typeface="Gill Sans MT" panose="020B0502020104020203" pitchFamily="34" charset="0"/>
              </a:rPr>
              <a:t>- Comparison to 5           - Composition to 5</a:t>
            </a:r>
          </a:p>
          <a:p>
            <a:r>
              <a:rPr lang="en-GB" sz="1000" dirty="0">
                <a:latin typeface="Gill Sans MT" panose="020B0502020104020203" pitchFamily="34" charset="0"/>
              </a:rPr>
              <a:t>- Compare mass              - Compare capacity</a:t>
            </a:r>
          </a:p>
          <a:p>
            <a:endParaRPr lang="en-GB" sz="1000" dirty="0">
              <a:latin typeface="Gill Sans MT" panose="020B0502020104020203" pitchFamily="34" charset="0"/>
            </a:endParaRPr>
          </a:p>
          <a:p>
            <a:r>
              <a:rPr lang="en-GB" sz="1000" dirty="0">
                <a:latin typeface="Gill Sans MT" panose="020B0502020104020203" pitchFamily="34" charset="0"/>
              </a:rPr>
              <a:t>- Growing 6, 7, 8!        - Learning about 6, 7 and 8</a:t>
            </a:r>
          </a:p>
          <a:p>
            <a:r>
              <a:rPr lang="en-GB" sz="1000" dirty="0">
                <a:latin typeface="Gill Sans MT" panose="020B0502020104020203" pitchFamily="34" charset="0"/>
              </a:rPr>
              <a:t>- Making pairs</a:t>
            </a:r>
          </a:p>
          <a:p>
            <a:r>
              <a:rPr lang="en-GB" sz="1000" dirty="0">
                <a:latin typeface="Gill Sans MT" panose="020B0502020104020203" pitchFamily="34" charset="0"/>
              </a:rPr>
              <a:t>- Combining 2 groups</a:t>
            </a:r>
          </a:p>
          <a:p>
            <a:r>
              <a:rPr lang="en-GB" sz="1000" dirty="0">
                <a:latin typeface="Gill Sans MT" panose="020B0502020104020203" pitchFamily="34" charset="0"/>
              </a:rPr>
              <a:t>- Length and height</a:t>
            </a:r>
          </a:p>
          <a:p>
            <a:r>
              <a:rPr lang="en-GB" sz="1000" dirty="0">
                <a:latin typeface="Gill Sans MT" panose="020B0502020104020203" pitchFamily="34" charset="0"/>
              </a:rPr>
              <a:t>- Time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61964" y="6045723"/>
            <a:ext cx="2605998" cy="73866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Gill Sans MT" panose="020B0502020104020203" pitchFamily="34" charset="0"/>
              </a:rPr>
              <a:t>RE Topics</a:t>
            </a:r>
          </a:p>
          <a:p>
            <a:r>
              <a:rPr lang="en-GB" sz="1000" dirty="0">
                <a:latin typeface="Gill Sans MT" panose="020B0502020104020203" pitchFamily="34" charset="0"/>
              </a:rPr>
              <a:t>Celebrating – People celebrate in Church</a:t>
            </a:r>
          </a:p>
          <a:p>
            <a:r>
              <a:rPr lang="en-GB" sz="1000" dirty="0">
                <a:latin typeface="Gill Sans MT" panose="020B0502020104020203" pitchFamily="34" charset="0"/>
              </a:rPr>
              <a:t>Gathering – </a:t>
            </a:r>
            <a:r>
              <a:rPr lang="en-GB" sz="900" dirty="0">
                <a:latin typeface="Gill Sans MT" panose="020B0502020104020203" pitchFamily="34" charset="0"/>
              </a:rPr>
              <a:t>Parish gathers to celebrate Eucharist</a:t>
            </a:r>
          </a:p>
          <a:p>
            <a:r>
              <a:rPr lang="en-GB" sz="1000" dirty="0">
                <a:latin typeface="Gill Sans MT" panose="020B0502020104020203" pitchFamily="34" charset="0"/>
              </a:rPr>
              <a:t>Growing – Looking forward to Easter/ Lent</a:t>
            </a:r>
          </a:p>
        </p:txBody>
      </p:sp>
      <p:pic>
        <p:nvPicPr>
          <p:cNvPr id="1026" name="Picture 2" descr="Around The World | Oyo Dance Company">
            <a:extLst>
              <a:ext uri="{FF2B5EF4-FFF2-40B4-BE49-F238E27FC236}">
                <a16:creationId xmlns:a16="http://schemas.microsoft.com/office/drawing/2014/main" id="{216E19D4-F590-40CA-B8FB-6F84DCF6B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757" y="3247775"/>
            <a:ext cx="1023435" cy="956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F54F0F4-15EC-4D8A-9A2C-8FDCA2F20775}"/>
              </a:ext>
            </a:extLst>
          </p:cNvPr>
          <p:cNvSpPr txBox="1"/>
          <p:nvPr/>
        </p:nvSpPr>
        <p:spPr>
          <a:xfrm>
            <a:off x="2409516" y="41158"/>
            <a:ext cx="472959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St. </a:t>
            </a:r>
            <a:r>
              <a:rPr lang="en-GB" sz="1200" b="1" dirty="0" err="1">
                <a:latin typeface="Comic Sans MS" panose="030F0702030302020204" pitchFamily="66" charset="0"/>
              </a:rPr>
              <a:t>Clement’s</a:t>
            </a:r>
            <a:r>
              <a:rPr lang="en-GB" sz="1200" b="1" dirty="0">
                <a:latin typeface="Comic Sans MS" panose="030F0702030302020204" pitchFamily="66" charset="0"/>
              </a:rPr>
              <a:t> Catholic Primary School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Reception – Spring 1  2022</a:t>
            </a: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Hedgehog Class</a:t>
            </a:r>
          </a:p>
          <a:p>
            <a:pPr algn="ctr"/>
            <a:endParaRPr lang="en-GB" sz="1200" b="1" dirty="0">
              <a:latin typeface="Comic Sans MS" panose="030F0702030302020204" pitchFamily="66" charset="0"/>
            </a:endParaRPr>
          </a:p>
          <a:p>
            <a:pPr algn="ctr"/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EB5FEAB-A46B-4651-88CA-481E7FDD00A0}"/>
              </a:ext>
            </a:extLst>
          </p:cNvPr>
          <p:cNvSpPr txBox="1"/>
          <p:nvPr/>
        </p:nvSpPr>
        <p:spPr>
          <a:xfrm>
            <a:off x="1373087" y="3374704"/>
            <a:ext cx="568697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I wonder where </a:t>
            </a:r>
          </a:p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people live?</a:t>
            </a:r>
          </a:p>
        </p:txBody>
      </p:sp>
      <p:pic>
        <p:nvPicPr>
          <p:cNvPr id="19" name="Picture 18" descr="26,288 BEST Hedgehog Cartoon IMAGES, STOCK PHOTOS &amp;amp; VECTORS | Adobe Stock">
            <a:extLst>
              <a:ext uri="{FF2B5EF4-FFF2-40B4-BE49-F238E27FC236}">
                <a16:creationId xmlns:a16="http://schemas.microsoft.com/office/drawing/2014/main" id="{FF48FA9F-3B56-4C04-A307-4F1D3FE165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941" y="2338465"/>
            <a:ext cx="607619" cy="469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26,288 BEST Hedgehog Cartoon IMAGES, STOCK PHOTOS &amp;amp; VECTORS | Adobe Stock">
            <a:extLst>
              <a:ext uri="{FF2B5EF4-FFF2-40B4-BE49-F238E27FC236}">
                <a16:creationId xmlns:a16="http://schemas.microsoft.com/office/drawing/2014/main" id="{DD3A2CBA-7C49-4B45-8C48-74E2E27B6A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5413" y="275295"/>
            <a:ext cx="440744" cy="3404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26,288 BEST Hedgehog Cartoon IMAGES, STOCK PHOTOS &amp;amp; VECTORS | Adobe Stock">
            <a:extLst>
              <a:ext uri="{FF2B5EF4-FFF2-40B4-BE49-F238E27FC236}">
                <a16:creationId xmlns:a16="http://schemas.microsoft.com/office/drawing/2014/main" id="{1095D6EC-E952-401A-8066-A33B3A25C2B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417" y="303003"/>
            <a:ext cx="497958" cy="3197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 descr="26,288 BEST Hedgehog Cartoon IMAGES, STOCK PHOTOS &amp;amp; VECTORS | Adobe Stock">
            <a:extLst>
              <a:ext uri="{FF2B5EF4-FFF2-40B4-BE49-F238E27FC236}">
                <a16:creationId xmlns:a16="http://schemas.microsoft.com/office/drawing/2014/main" id="{16CE4273-1ED8-4AD2-AEF0-87FCF8F58D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219436"/>
            <a:ext cx="607619" cy="4693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4534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761</Words>
  <Application>Microsoft Office PowerPoint</Application>
  <PresentationFormat>On-screen Show (4:3)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Gill Sans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Ursula Hargrave</dc:creator>
  <cp:lastModifiedBy>khowick-smith</cp:lastModifiedBy>
  <cp:revision>38</cp:revision>
  <cp:lastPrinted>2018-01-09T10:45:19Z</cp:lastPrinted>
  <dcterms:created xsi:type="dcterms:W3CDTF">2018-01-03T14:19:16Z</dcterms:created>
  <dcterms:modified xsi:type="dcterms:W3CDTF">2022-01-07T08:26:35Z</dcterms:modified>
</cp:coreProperties>
</file>